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57" r:id="rId2"/>
    <p:sldId id="258" r:id="rId3"/>
    <p:sldId id="259" r:id="rId4"/>
    <p:sldId id="260" r:id="rId5"/>
    <p:sldId id="261" r:id="rId6"/>
    <p:sldId id="262" r:id="rId7"/>
    <p:sldId id="265" r:id="rId8"/>
    <p:sldId id="266" r:id="rId9"/>
    <p:sldId id="268" r:id="rId10"/>
    <p:sldId id="267" r:id="rId11"/>
    <p:sldId id="271" r:id="rId12"/>
    <p:sldId id="272" r:id="rId13"/>
    <p:sldId id="269" r:id="rId14"/>
    <p:sldId id="27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8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C59C0-7CB5-4767-AAB2-1EFC1B8F2476}" type="datetimeFigureOut">
              <a:rPr lang="zh-CN" altLang="en-US" smtClean="0"/>
              <a:t>2023/4/26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6784C7-9282-419E-B967-E3AE5C6AEE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8776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78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0DB2DC-4C9A-4742-B13C-FB6460FD3503}" type="slidenum"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8849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rotWithShape="0">
          <a:blip r:embed="rId2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 descr="人民大学-校名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6143" y="5867400"/>
            <a:ext cx="3815260" cy="641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789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0" y="1447800"/>
            <a:ext cx="10871200" cy="1371600"/>
          </a:xfrm>
        </p:spPr>
        <p:txBody>
          <a:bodyPr anchor="b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11200" y="3505200"/>
            <a:ext cx="108712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824375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453" y="6453188"/>
            <a:ext cx="1297157" cy="431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fld id="{D345164E-34DB-4A6C-B778-6DC18D34C8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3475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13800" y="228600"/>
            <a:ext cx="2768600" cy="60960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0" y="228600"/>
            <a:ext cx="8102600" cy="60960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453" y="6453188"/>
            <a:ext cx="1297157" cy="431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fld id="{D345164E-34DB-4A6C-B778-6DC18D34C8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844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01" y="228600"/>
            <a:ext cx="108712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711200" y="1447800"/>
            <a:ext cx="10871200" cy="4876800"/>
          </a:xfrm>
        </p:spPr>
        <p:txBody>
          <a:bodyPr vert="horz" wrap="square" lIns="91440" tIns="45720" rIns="91440" bIns="45720" numCol="1" anchor="t" anchorCtr="0" compatLnSpc="1"/>
          <a:lstStyle/>
          <a:p>
            <a:pPr marL="341630" marR="0" lvl="0" indent="-34163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defRPr/>
            </a:pPr>
            <a:r>
              <a: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单击图标添加表格</a:t>
            </a: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453" y="6453188"/>
            <a:ext cx="1297157" cy="431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fld id="{D345164E-34DB-4A6C-B778-6DC18D34C8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867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453" y="6453188"/>
            <a:ext cx="1297157" cy="431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fld id="{D345164E-34DB-4A6C-B778-6DC18D34C8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4798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5" y="4406903"/>
            <a:ext cx="103632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453" y="6453188"/>
            <a:ext cx="1297157" cy="431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fld id="{D345164E-34DB-4A6C-B778-6DC18D34C8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383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112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8400" y="1447800"/>
            <a:ext cx="53340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453" y="6453188"/>
            <a:ext cx="1297157" cy="431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fld id="{D345164E-34DB-4A6C-B778-6DC18D34C8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4464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5"/>
            <a:ext cx="5389033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4"/>
          </p:nvPr>
        </p:nvSpPr>
        <p:spPr bwMode="auto">
          <a:xfrm>
            <a:off x="406453" y="6453188"/>
            <a:ext cx="1297157" cy="431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fld id="{D345164E-34DB-4A6C-B778-6DC18D34C8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158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067" y="228600"/>
            <a:ext cx="10871028" cy="896144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453" y="6453188"/>
            <a:ext cx="1297157" cy="431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fld id="{D345164E-34DB-4A6C-B778-6DC18D34C8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21418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453" y="6453188"/>
            <a:ext cx="1297157" cy="431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fld id="{D345164E-34DB-4A6C-B778-6DC18D34C8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1090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1"/>
            <a:ext cx="4011084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4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453" y="6453188"/>
            <a:ext cx="1297157" cy="431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fld id="{D345164E-34DB-4A6C-B778-6DC18D34C8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853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453" y="6453188"/>
            <a:ext cx="1297157" cy="4318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fld id="{D345164E-34DB-4A6C-B778-6DC18D34C8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620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508067" y="228601"/>
            <a:ext cx="10871028" cy="823913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711293" y="1196976"/>
            <a:ext cx="10871028" cy="5127625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pic>
        <p:nvPicPr>
          <p:cNvPr id="1028" name="Picture 6" descr="ruc_logo"/>
          <p:cNvPicPr preferRelativeResize="0"/>
          <p:nvPr/>
        </p:nvPicPr>
        <p:blipFill>
          <a:blip r:embed="rId14"/>
          <a:stretch>
            <a:fillRect/>
          </a:stretch>
        </p:blipFill>
        <p:spPr>
          <a:xfrm>
            <a:off x="11209210" y="115888"/>
            <a:ext cx="792266" cy="792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9" name="Rectangle 7"/>
          <p:cNvSpPr>
            <a:spLocks noChangeArrowheads="1"/>
          </p:cNvSpPr>
          <p:nvPr/>
        </p:nvSpPr>
        <p:spPr bwMode="auto">
          <a:xfrm>
            <a:off x="3934337" y="6443663"/>
            <a:ext cx="8257663" cy="414338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100000">
                <a:srgbClr val="A3D5D9"/>
              </a:gs>
            </a:gsLst>
            <a:lin ang="0" scaled="1"/>
          </a:gra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pitchFamily="18" charset="0"/>
              <a:ea typeface="华文中宋" panose="02010600040101010101" pitchFamily="2" charset="-122"/>
              <a:cs typeface="+mn-cs"/>
            </a:endParaRPr>
          </a:p>
        </p:txBody>
      </p:sp>
      <p:sp>
        <p:nvSpPr>
          <p:cNvPr id="1030" name="Text Box 8"/>
          <p:cNvSpPr txBox="1">
            <a:spLocks noChangeArrowheads="1"/>
          </p:cNvSpPr>
          <p:nvPr/>
        </p:nvSpPr>
        <p:spPr bwMode="auto">
          <a:xfrm>
            <a:off x="7955999" y="6443663"/>
            <a:ext cx="4236001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omic Sans MS" panose="030F0702030302020204" pitchFamily="66" charset="0"/>
                <a:ea typeface="幼圆" panose="02010509060101010101" pitchFamily="49" charset="-122"/>
                <a:cs typeface="+mn-cs"/>
              </a:rPr>
              <a:t>系统与信息安全研究实验室</a:t>
            </a:r>
          </a:p>
        </p:txBody>
      </p:sp>
      <p:sp>
        <p:nvSpPr>
          <p:cNvPr id="1031" name="Rectangle 10"/>
          <p:cNvSpPr>
            <a:spLocks noChangeArrowheads="1"/>
          </p:cNvSpPr>
          <p:nvPr/>
        </p:nvSpPr>
        <p:spPr bwMode="auto">
          <a:xfrm rot="-5400000">
            <a:off x="-2172453" y="3872666"/>
            <a:ext cx="4968875" cy="623969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FF33CC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RENMIN UNIVERSITY OF CHINA</a:t>
            </a:r>
          </a:p>
        </p:txBody>
      </p:sp>
      <p:sp>
        <p:nvSpPr>
          <p:cNvPr id="3687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06453" y="6453188"/>
            <a:ext cx="1297157" cy="431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600" b="1">
                <a:solidFill>
                  <a:srgbClr val="CC0000"/>
                </a:solidFill>
                <a:latin typeface="Times New Roman" panose="02020603050405020304" charset="0"/>
              </a:defRPr>
            </a:lvl1pPr>
          </a:lstStyle>
          <a:p>
            <a:fld id="{D345164E-34DB-4A6C-B778-6DC18D34C8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4485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华文中宋" panose="02010600040101010101" pitchFamily="2" charset="-122"/>
          <a:ea typeface="华文中宋" panose="0201060004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华文中宋" panose="02010600040101010101" pitchFamily="2" charset="-122"/>
          <a:ea typeface="华文中宋" panose="0201060004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华文中宋" panose="02010600040101010101" pitchFamily="2" charset="-122"/>
          <a:ea typeface="华文中宋" panose="0201060004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华文中宋" panose="02010600040101010101" pitchFamily="2" charset="-122"/>
          <a:ea typeface="华文中宋" panose="02010600040101010101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华文中宋" panose="02010600040101010101" pitchFamily="2" charset="-122"/>
          <a:ea typeface="华文中宋" panose="0201060004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华文中宋" panose="02010600040101010101" pitchFamily="2" charset="-122"/>
          <a:ea typeface="华文中宋" panose="0201060004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华文中宋" panose="02010600040101010101" pitchFamily="2" charset="-122"/>
          <a:ea typeface="华文中宋" panose="0201060004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000">
          <a:solidFill>
            <a:srgbClr val="CC0000"/>
          </a:solidFill>
          <a:latin typeface="华文中宋" panose="02010600040101010101" pitchFamily="2" charset="-122"/>
          <a:ea typeface="华文中宋" panose="02010600040101010101" pitchFamily="2" charset="-122"/>
        </a:defRPr>
      </a:lvl9pPr>
    </p:titleStyle>
    <p:bodyStyle>
      <a:lvl1pPr marL="341630" indent="-34163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1680" indent="-28448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1730" indent="-22733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598930" indent="-22733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6130" indent="-22733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image" Target="../media/image44.png"/><Relationship Id="rId3" Type="http://schemas.openxmlformats.org/officeDocument/2006/relationships/image" Target="../media/image21.png"/><Relationship Id="rId21" Type="http://schemas.openxmlformats.org/officeDocument/2006/relationships/image" Target="../media/image39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43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20" Type="http://schemas.openxmlformats.org/officeDocument/2006/relationships/image" Target="../media/image38.png"/><Relationship Id="rId29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24" Type="http://schemas.openxmlformats.org/officeDocument/2006/relationships/image" Target="../media/image42.png"/><Relationship Id="rId32" Type="http://schemas.openxmlformats.org/officeDocument/2006/relationships/image" Target="../media/image50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31" Type="http://schemas.openxmlformats.org/officeDocument/2006/relationships/image" Target="../media/image4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4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="" xmlns:a16="http://schemas.microsoft.com/office/drawing/2014/main" id="{42FCFE31-B12F-078C-3E43-8718BA2C246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个人情况简介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="" xmlns:a16="http://schemas.microsoft.com/office/drawing/2014/main" id="{B3E322A3-EA13-BD73-F004-723112B6B9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00" y="4610099"/>
            <a:ext cx="10871200" cy="533401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介绍人：</a:t>
            </a:r>
            <a:r>
              <a:rPr lang="zh-CN" altLang="en-US" sz="2400" dirty="0"/>
              <a:t>罗广宇</a:t>
            </a:r>
          </a:p>
        </p:txBody>
      </p:sp>
    </p:spTree>
    <p:extLst>
      <p:ext uri="{BB962C8B-B14F-4D97-AF65-F5344CB8AC3E}">
        <p14:creationId xmlns:p14="http://schemas.microsoft.com/office/powerpoint/2010/main" val="9467720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硕士期间就读情况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92" y="1764688"/>
            <a:ext cx="5730737" cy="2354784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1229" y="1600555"/>
            <a:ext cx="5494496" cy="2019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92" y="4487750"/>
            <a:ext cx="5410669" cy="17527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5056" y="4422534"/>
            <a:ext cx="5326842" cy="1996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66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硕士期间就读情况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mtClean="0"/>
              <a:t>树</a:t>
            </a:r>
            <a:r>
              <a:rPr lang="zh-CN" altLang="en-US" dirty="0" smtClean="0"/>
              <a:t>模型结果对照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08" y="2058605"/>
            <a:ext cx="3878136" cy="14598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879" y="2069637"/>
            <a:ext cx="4172050" cy="14488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972" y="3924577"/>
            <a:ext cx="3616878" cy="266314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879" y="4513337"/>
            <a:ext cx="4572396" cy="173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1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19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希望能够应聘成功该岗位。</a:t>
            </a:r>
            <a:endParaRPr lang="en-US" altLang="zh-CN" dirty="0" smtClean="0"/>
          </a:p>
          <a:p>
            <a:r>
              <a:rPr lang="zh-CN" altLang="en-US" dirty="0" smtClean="0"/>
              <a:t>我将服从领导的决定安排，勤恳学习前辈们的经验，尽自己所能的去做岗位需要的事。如同事们需要我，我也会尽己所能去提供帮助。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3911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r>
              <a:rPr lang="zh-CN" altLang="en-US" dirty="0" smtClean="0"/>
              <a:t>谢谢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1915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个人基本信息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博士就读期间概况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硕士、本科就读期间概况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总结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71654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个人基本情况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635795" y="1509823"/>
            <a:ext cx="674736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姓名：罗广宇   年龄：</a:t>
            </a:r>
            <a:r>
              <a:rPr lang="en-US" altLang="zh-CN" dirty="0" smtClean="0"/>
              <a:t>30</a:t>
            </a:r>
            <a:r>
              <a:rPr lang="zh-CN" altLang="en-US" dirty="0" smtClean="0"/>
              <a:t>岁  </a:t>
            </a:r>
            <a:endParaRPr lang="en-US" altLang="zh-CN" dirty="0" smtClean="0"/>
          </a:p>
          <a:p>
            <a:r>
              <a:rPr lang="zh-CN" altLang="en-US" dirty="0" smtClean="0"/>
              <a:t>性别：男         民族：汉族       文化程度：博士研究生（在读） </a:t>
            </a:r>
            <a:endParaRPr lang="en-US" altLang="zh-CN" dirty="0" smtClean="0"/>
          </a:p>
          <a:p>
            <a:r>
              <a:rPr lang="zh-CN" altLang="en-US" dirty="0"/>
              <a:t>博士</a:t>
            </a:r>
            <a:r>
              <a:rPr lang="zh-CN" altLang="en-US" dirty="0" smtClean="0"/>
              <a:t>就读学校，学院：  中国人民大学 信息学院</a:t>
            </a:r>
            <a:endParaRPr lang="en-US" altLang="zh-CN" dirty="0" smtClean="0"/>
          </a:p>
          <a:p>
            <a:r>
              <a:rPr lang="zh-CN" altLang="en-US" dirty="0"/>
              <a:t>博士</a:t>
            </a:r>
            <a:r>
              <a:rPr lang="zh-CN" altLang="en-US" dirty="0" smtClean="0"/>
              <a:t>期间就读专业：信息安全</a:t>
            </a:r>
            <a:endParaRPr lang="en-US" altLang="zh-CN" dirty="0" smtClean="0"/>
          </a:p>
          <a:p>
            <a:r>
              <a:rPr lang="zh-CN" altLang="en-US" dirty="0"/>
              <a:t>研究</a:t>
            </a:r>
            <a:r>
              <a:rPr lang="zh-CN" altLang="en-US" dirty="0" smtClean="0"/>
              <a:t>方向：</a:t>
            </a:r>
            <a:r>
              <a:rPr lang="en-US" altLang="zh-CN" dirty="0" smtClean="0"/>
              <a:t>Lidar </a:t>
            </a:r>
            <a:r>
              <a:rPr lang="zh-CN" altLang="en-US" dirty="0" smtClean="0"/>
              <a:t>目标检测网络 </a:t>
            </a:r>
            <a:r>
              <a:rPr lang="en-US" altLang="zh-CN" dirty="0" smtClean="0"/>
              <a:t>3D</a:t>
            </a:r>
            <a:r>
              <a:rPr lang="zh-CN" altLang="en-US" dirty="0" smtClean="0"/>
              <a:t>对抗样本制作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硕士就读学校，学院：  西北农林科技大学 信息工程学院</a:t>
            </a:r>
            <a:endParaRPr lang="en-US" altLang="zh-CN" dirty="0" smtClean="0"/>
          </a:p>
          <a:p>
            <a:r>
              <a:rPr lang="zh-CN" altLang="en-US" dirty="0" smtClean="0"/>
              <a:t>硕士期间就读专业：农业信息化</a:t>
            </a:r>
            <a:endParaRPr lang="en-US" altLang="zh-CN" dirty="0" smtClean="0"/>
          </a:p>
          <a:p>
            <a:r>
              <a:rPr lang="zh-CN" altLang="en-US" dirty="0" smtClean="0"/>
              <a:t>研究方向：单幅图像的树的模型</a:t>
            </a:r>
            <a:r>
              <a:rPr lang="en-US" altLang="zh-CN" dirty="0" smtClean="0"/>
              <a:t>3D</a:t>
            </a:r>
            <a:r>
              <a:rPr lang="zh-CN" altLang="en-US" dirty="0" smtClean="0"/>
              <a:t>渲染方法研究</a:t>
            </a:r>
          </a:p>
          <a:p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863" y="1509823"/>
            <a:ext cx="1443987" cy="2020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489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博士就读期间概况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博士期间研究方向为：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Lidar </a:t>
            </a:r>
            <a:r>
              <a:rPr lang="zh-CN" altLang="en-US" sz="2000" dirty="0" smtClean="0"/>
              <a:t>点云目标检测网络</a:t>
            </a:r>
            <a:r>
              <a:rPr lang="en-US" altLang="zh-CN" sz="2000" dirty="0" smtClean="0"/>
              <a:t>3D</a:t>
            </a:r>
            <a:r>
              <a:rPr lang="zh-CN" altLang="en-US" sz="2000" dirty="0" smtClean="0"/>
              <a:t>对抗样本生成研究</a:t>
            </a: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/>
          </a:p>
          <a:p>
            <a:pPr marL="0" indent="0">
              <a:buNone/>
            </a:pPr>
            <a:r>
              <a:rPr lang="zh-CN" altLang="en-US" sz="2000" dirty="0" smtClean="0"/>
              <a:t>博士期间在四个方向上进行了探索：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1.VoxelNet</a:t>
            </a:r>
            <a:r>
              <a:rPr lang="zh-CN" altLang="en-US" sz="2000" dirty="0" smtClean="0"/>
              <a:t>目标检测模型算法的攻防研究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2.Apollo </a:t>
            </a:r>
            <a:r>
              <a:rPr lang="zh-CN" altLang="en-US" sz="2000" dirty="0" smtClean="0"/>
              <a:t>感知模块障碍物添加与</a:t>
            </a:r>
            <a:r>
              <a:rPr lang="en-US" altLang="zh-CN" sz="2000" dirty="0" err="1" smtClean="0"/>
              <a:t>lgsvl</a:t>
            </a:r>
            <a:r>
              <a:rPr lang="zh-CN" altLang="en-US" sz="2000" dirty="0" smtClean="0"/>
              <a:t>模拟器关联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3.Pointpillar </a:t>
            </a:r>
            <a:r>
              <a:rPr lang="zh-CN" altLang="en-US" sz="2000" dirty="0" smtClean="0"/>
              <a:t>点云检测算法的攻防初探</a:t>
            </a:r>
            <a:endParaRPr lang="en-US" altLang="zh-CN" sz="2000" dirty="0" smtClean="0"/>
          </a:p>
          <a:p>
            <a:pPr marL="0" indent="0">
              <a:buNone/>
            </a:pPr>
            <a:r>
              <a:rPr lang="en-US" altLang="zh-CN" sz="2000" dirty="0" smtClean="0"/>
              <a:t>4.3d_adv_pc </a:t>
            </a:r>
            <a:r>
              <a:rPr lang="zh-CN" altLang="en-US" sz="2000" dirty="0" smtClean="0"/>
              <a:t>的四种点云攻击算法研究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925009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dirty="0" err="1" smtClean="0"/>
              <a:t>VoxelNet</a:t>
            </a:r>
            <a:r>
              <a:rPr lang="zh-CN" altLang="en-US" sz="3200" dirty="0" smtClean="0"/>
              <a:t>与</a:t>
            </a:r>
            <a:r>
              <a:rPr lang="en-US" altLang="zh-CN" sz="3200" dirty="0" err="1" smtClean="0"/>
              <a:t>Pointpillars</a:t>
            </a:r>
            <a:r>
              <a:rPr lang="zh-CN" altLang="en-US" sz="3200" dirty="0" smtClean="0"/>
              <a:t>目标</a:t>
            </a:r>
            <a:r>
              <a:rPr lang="zh-CN" altLang="en-US" sz="3200" dirty="0"/>
              <a:t>检测模型算法的攻防</a:t>
            </a:r>
            <a:r>
              <a:rPr lang="zh-CN" altLang="en-US" sz="3200" dirty="0" smtClean="0"/>
              <a:t>研究</a:t>
            </a:r>
            <a:endParaRPr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83" y="3455239"/>
            <a:ext cx="4037502" cy="213594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93" y="3455239"/>
            <a:ext cx="3795699" cy="20124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283" y="944722"/>
            <a:ext cx="4037502" cy="2133603"/>
          </a:xfrm>
          <a:prstGeom prst="rect">
            <a:avLst/>
          </a:prstGeom>
        </p:spPr>
      </p:pic>
      <p:pic>
        <p:nvPicPr>
          <p:cNvPr id="7" name="内容占位符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0094" y="944722"/>
            <a:ext cx="3795699" cy="2211408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8362494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Apollo </a:t>
            </a:r>
            <a:r>
              <a:rPr lang="zh-CN" altLang="en-US" dirty="0"/>
              <a:t>感知模块障碍物添加与</a:t>
            </a:r>
            <a:r>
              <a:rPr lang="en-US" altLang="zh-CN" dirty="0" err="1"/>
              <a:t>lgsvl</a:t>
            </a:r>
            <a:r>
              <a:rPr lang="zh-CN" altLang="en-US" dirty="0"/>
              <a:t>模拟器关联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07" y="1190847"/>
            <a:ext cx="4718506" cy="225233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1379" y="1297173"/>
            <a:ext cx="3277757" cy="18713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40" y="3891121"/>
            <a:ext cx="4322439" cy="25239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601" y="3891122"/>
            <a:ext cx="4328535" cy="252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153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B8FB0051-0E00-2826-639A-4E3CBE9DB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3d_adv_pc </a:t>
            </a:r>
            <a:r>
              <a:rPr lang="zh-CN" altLang="en-US" dirty="0"/>
              <a:t>的四种点云攻击算法研究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C77BB12E-1DCE-5855-10D2-2C4F8377E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Target </a:t>
            </a:r>
            <a:r>
              <a:rPr lang="zh-CN" altLang="en-US" dirty="0"/>
              <a:t>模型                              </a:t>
            </a:r>
            <a:r>
              <a:rPr lang="en-US" altLang="zh-CN" dirty="0"/>
              <a:t>Victim </a:t>
            </a:r>
            <a:r>
              <a:rPr lang="zh-CN" altLang="en-US" dirty="0"/>
              <a:t>模型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30691EC-C22C-33D8-9CA4-B457D86C6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616" y="1830456"/>
            <a:ext cx="2362721" cy="23627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52966B9-26BC-8F17-2F6C-12508A6A8E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043" y="1817393"/>
            <a:ext cx="2204948" cy="207627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9D08B0FA-9CB6-3281-7C42-8F1386F4C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04" y="1830456"/>
            <a:ext cx="2184921" cy="20632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9EA6CC76-4A01-2978-E5A5-BD90E41428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22" y="1830456"/>
            <a:ext cx="2212415" cy="210002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8413A9B5-5089-1C4F-B24E-4702040ABE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042" y="4193177"/>
            <a:ext cx="2204947" cy="208212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ECED1934-5E18-4059-2188-2FC94C25EA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04" y="4193176"/>
            <a:ext cx="2150147" cy="206321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EEF33707-BC84-02E7-C7DA-766071BB3FF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6522" y="4228813"/>
            <a:ext cx="2051307" cy="1947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0217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172C214-E3EB-8B53-0072-8A516BF69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3d_adv_pc </a:t>
            </a:r>
            <a:r>
              <a:rPr lang="zh-CN" altLang="en-US" dirty="0"/>
              <a:t>的四种点云攻击算法研究</a:t>
            </a: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xmlns="" id="{C9B6E83E-E850-C869-7A2F-AB9E982412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0" y="974476"/>
            <a:ext cx="1133526" cy="1067379"/>
          </a:xfr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7F3BCE81-DA4D-3143-E39A-CC572777E83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64" y="974476"/>
            <a:ext cx="1130342" cy="106737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xmlns="" id="{E665C518-4D3F-3650-3093-40190986E7C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659" y="981362"/>
            <a:ext cx="1056054" cy="106737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xmlns="" id="{8321DB4C-BC75-A137-D7B8-4860C3F56F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305" y="977852"/>
            <a:ext cx="1139898" cy="107623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xmlns="" id="{0B17A7D0-2866-4DBC-DF41-AEEBA34E3A2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674" y="974476"/>
            <a:ext cx="1130519" cy="106737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83AB6F51-4E99-FF2A-7314-924FFD1A6DF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818" y="974476"/>
            <a:ext cx="1111770" cy="1049841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xmlns="" id="{1F00ACA0-27B1-1CC6-A15D-9009BB7EDA4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326" y="999582"/>
            <a:ext cx="1111769" cy="1058261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xmlns="" id="{5B8BB4AE-0B4C-E23E-66D7-9840F56A504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673" y="999582"/>
            <a:ext cx="1111771" cy="1024735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xmlns="" id="{DDBC4F0C-D154-7461-5F51-7BFC70BFA82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0" y="2310801"/>
            <a:ext cx="1130519" cy="1073086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xmlns="" id="{0953F13C-3186-AF31-8C96-D6E586F94B84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864" y="2310801"/>
            <a:ext cx="1130519" cy="1058166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xmlns="" id="{069BE3D2-370B-7E42-4E70-567DF44ED2EF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5659" y="2303321"/>
            <a:ext cx="1105458" cy="1058166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xmlns="" id="{252638F9-53E6-F1F4-C908-0F9C480DD20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369" y="2304759"/>
            <a:ext cx="1111770" cy="1055590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xmlns="" id="{AEE56C1E-0E0D-8B26-4085-DCC24BBADF0E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674" y="2316509"/>
            <a:ext cx="1130341" cy="1067378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xmlns="" id="{B129A89B-BF34-F729-658C-C1F55E8F683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818" y="2304759"/>
            <a:ext cx="1111770" cy="1055441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xmlns="" id="{A6DB0EAC-2056-0F1C-5554-7F8F4007F239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674" y="2304759"/>
            <a:ext cx="1111770" cy="105529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xmlns="" id="{CF214DDF-FEB9-AC3D-6821-53C192BCB73E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326" y="2303257"/>
            <a:ext cx="1130519" cy="1072932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xmlns="" id="{F67BB06D-9400-B6B5-4E63-7708419A45F5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0" y="3739154"/>
            <a:ext cx="1130519" cy="1084811"/>
          </a:xfrm>
          <a:prstGeom prst="rect">
            <a:avLst/>
          </a:prstGeom>
        </p:spPr>
      </p:pic>
      <p:pic>
        <p:nvPicPr>
          <p:cNvPr id="53" name="图片 52">
            <a:extLst>
              <a:ext uri="{FF2B5EF4-FFF2-40B4-BE49-F238E27FC236}">
                <a16:creationId xmlns:a16="http://schemas.microsoft.com/office/drawing/2014/main" xmlns="" id="{567DFA0B-64DE-36E2-B0D4-196D0A3731E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79" y="3754074"/>
            <a:ext cx="1130520" cy="1079133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xmlns="" id="{56A75396-57CF-3E98-C692-F3122351993D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839" y="3755217"/>
            <a:ext cx="1130521" cy="1055353"/>
          </a:xfrm>
          <a:prstGeom prst="rect">
            <a:avLst/>
          </a:prstGeom>
        </p:spPr>
      </p:pic>
      <p:pic>
        <p:nvPicPr>
          <p:cNvPr id="57" name="图片 56">
            <a:extLst>
              <a:ext uri="{FF2B5EF4-FFF2-40B4-BE49-F238E27FC236}">
                <a16:creationId xmlns:a16="http://schemas.microsoft.com/office/drawing/2014/main" xmlns="" id="{9F3878DE-E5CF-227F-492F-BD354ACD364C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993" y="3743328"/>
            <a:ext cx="1130521" cy="1061733"/>
          </a:xfrm>
          <a:prstGeom prst="rect">
            <a:avLst/>
          </a:prstGeom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xmlns="" id="{482B7009-E7B8-B123-E291-1AF994A9ED02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674" y="3739154"/>
            <a:ext cx="1130341" cy="1070217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xmlns="" id="{E06B9537-EF6B-69F9-AA1D-3EA23F7459A7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818" y="3739153"/>
            <a:ext cx="1130342" cy="1070217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xmlns="" id="{A9CEB925-D455-DA23-F028-964A11C76233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195" y="3739153"/>
            <a:ext cx="1133885" cy="107021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xmlns="" id="{5114A62E-0718-B3CF-F31E-396FF2E1FB4A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326" y="3728780"/>
            <a:ext cx="1133885" cy="1076281"/>
          </a:xfrm>
          <a:prstGeom prst="rect">
            <a:avLst/>
          </a:prstGeom>
        </p:spPr>
      </p:pic>
      <p:pic>
        <p:nvPicPr>
          <p:cNvPr id="67" name="图片 66">
            <a:extLst>
              <a:ext uri="{FF2B5EF4-FFF2-40B4-BE49-F238E27FC236}">
                <a16:creationId xmlns:a16="http://schemas.microsoft.com/office/drawing/2014/main" xmlns="" id="{2B07C904-B084-597A-41F6-3D54C51382EA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320" y="5075153"/>
            <a:ext cx="1133885" cy="1073411"/>
          </a:xfrm>
          <a:prstGeom prst="rect">
            <a:avLst/>
          </a:prstGeom>
        </p:spPr>
      </p:pic>
      <p:pic>
        <p:nvPicPr>
          <p:cNvPr id="69" name="图片 68">
            <a:extLst>
              <a:ext uri="{FF2B5EF4-FFF2-40B4-BE49-F238E27FC236}">
                <a16:creationId xmlns:a16="http://schemas.microsoft.com/office/drawing/2014/main" xmlns="" id="{715E7357-407D-EBF2-9CDC-0E00FB5CB9CA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79" y="5075153"/>
            <a:ext cx="1133885" cy="1064709"/>
          </a:xfrm>
          <a:prstGeom prst="rect">
            <a:avLst/>
          </a:prstGeom>
        </p:spPr>
      </p:pic>
      <p:pic>
        <p:nvPicPr>
          <p:cNvPr id="71" name="图片 70">
            <a:extLst>
              <a:ext uri="{FF2B5EF4-FFF2-40B4-BE49-F238E27FC236}">
                <a16:creationId xmlns:a16="http://schemas.microsoft.com/office/drawing/2014/main" xmlns="" id="{761FDB3D-8393-C490-C181-3D8B4B37FD3A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9943" y="5067963"/>
            <a:ext cx="1111770" cy="105559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xmlns="" id="{4846B6D4-E647-DB0C-4A8A-49B9DF4C141A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192" y="5049592"/>
            <a:ext cx="1111770" cy="1055290"/>
          </a:xfrm>
          <a:prstGeom prst="rect">
            <a:avLst/>
          </a:prstGeom>
        </p:spPr>
      </p:pic>
      <p:pic>
        <p:nvPicPr>
          <p:cNvPr id="75" name="图片 74">
            <a:extLst>
              <a:ext uri="{FF2B5EF4-FFF2-40B4-BE49-F238E27FC236}">
                <a16:creationId xmlns:a16="http://schemas.microsoft.com/office/drawing/2014/main" xmlns="" id="{2EA4B441-ED5D-8EED-AD7B-81EB445F357F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674" y="5049291"/>
            <a:ext cx="1131436" cy="1074262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xmlns="" id="{00ADF53A-7CE3-02BE-D53B-76D7668C64F9}"/>
              </a:ext>
            </a:extLst>
          </p:cNvPr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2879" y="5043378"/>
            <a:ext cx="1133886" cy="1067718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xmlns="" id="{D9EC98EE-9B69-031B-4438-A94333D55EFB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64" y="5022760"/>
            <a:ext cx="1133885" cy="1075971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xmlns="" id="{74E6920B-17EE-CB1E-47F3-72C31B25BEA0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326" y="5031366"/>
            <a:ext cx="1133887" cy="106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07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硕士期间就读情况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sz="2000" dirty="0"/>
              <a:t>软件著作权</a:t>
            </a:r>
            <a:r>
              <a:rPr lang="en-US" altLang="zh-CN" sz="2000" dirty="0"/>
              <a:t>1</a:t>
            </a:r>
            <a:r>
              <a:rPr lang="zh-CN" altLang="en-US" sz="2000" dirty="0"/>
              <a:t>项</a:t>
            </a:r>
            <a:endParaRPr lang="en-US" altLang="zh-CN" sz="2000" dirty="0"/>
          </a:p>
          <a:p>
            <a:r>
              <a:rPr lang="zh-CN" altLang="en-US" sz="2000" dirty="0"/>
              <a:t>研究方向：</a:t>
            </a:r>
            <a:endParaRPr lang="en-US" altLang="zh-CN" sz="2000" dirty="0"/>
          </a:p>
          <a:p>
            <a:r>
              <a:rPr lang="zh-CN" altLang="en-US" sz="2000" dirty="0"/>
              <a:t>单幅图像树模型生成方法研究</a:t>
            </a:r>
          </a:p>
        </p:txBody>
      </p:sp>
    </p:spTree>
    <p:extLst>
      <p:ext uri="{BB962C8B-B14F-4D97-AF65-F5344CB8AC3E}">
        <p14:creationId xmlns:p14="http://schemas.microsoft.com/office/powerpoint/2010/main" val="3500372926"/>
      </p:ext>
    </p:extLst>
  </p:cSld>
  <p:clrMapOvr>
    <a:masterClrMapping/>
  </p:clrMapOvr>
</p:sld>
</file>

<file path=ppt/theme/theme1.xml><?xml version="1.0" encoding="utf-8"?>
<a:theme xmlns:a="http://schemas.openxmlformats.org/drawingml/2006/main" name="1_ISS_template">
  <a:themeElements>
    <a:clrScheme name="ISS_templat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S_template">
      <a:majorFont>
        <a:latin typeface="华文中宋"/>
        <a:ea typeface="华文中宋"/>
        <a:cs typeface=""/>
      </a:majorFont>
      <a:minorFont>
        <a:latin typeface="华文中宋"/>
        <a:ea typeface="华文中宋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/>
          </a:defRPr>
        </a:defPPr>
      </a:lstStyle>
    </a:lnDef>
  </a:objectDefaults>
  <a:extraClrSchemeLst>
    <a:extraClrScheme>
      <a:clrScheme name="ISS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S_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S_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S_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S_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S_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S_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S_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S_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S_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S_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S_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ISS_template 1">
    <a:dk1>
      <a:srgbClr val="000000"/>
    </a:dk1>
    <a:lt1>
      <a:srgbClr val="FFFFFF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FFFFFF"/>
    </a:accent3>
    <a:accent4>
      <a:srgbClr val="000000"/>
    </a:accent4>
    <a:accent5>
      <a:srgbClr val="DAEDEF"/>
    </a:accent5>
    <a:accent6>
      <a:srgbClr val="2D2D8A"/>
    </a:accent6>
    <a:hlink>
      <a:srgbClr val="009999"/>
    </a:hlink>
    <a:folHlink>
      <a:srgbClr val="99CC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296</Words>
  <Application>Microsoft Office PowerPoint</Application>
  <PresentationFormat>宽屏</PresentationFormat>
  <Paragraphs>48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华文中宋</vt:lpstr>
      <vt:lpstr>宋体</vt:lpstr>
      <vt:lpstr>幼圆</vt:lpstr>
      <vt:lpstr>Arial</vt:lpstr>
      <vt:lpstr>Calibri</vt:lpstr>
      <vt:lpstr>Comic Sans MS</vt:lpstr>
      <vt:lpstr>Times</vt:lpstr>
      <vt:lpstr>Times New Roman</vt:lpstr>
      <vt:lpstr>1_ISS_template</vt:lpstr>
      <vt:lpstr>个人情况简介</vt:lpstr>
      <vt:lpstr>PowerPoint 演示文稿</vt:lpstr>
      <vt:lpstr>个人基本情况</vt:lpstr>
      <vt:lpstr>博士就读期间概况 </vt:lpstr>
      <vt:lpstr>VoxelNet与Pointpillars目标检测模型算法的攻防研究</vt:lpstr>
      <vt:lpstr>Apollo 感知模块障碍物添加与lgsvl模拟器关联 </vt:lpstr>
      <vt:lpstr>3d_adv_pc 的四种点云攻击算法研究</vt:lpstr>
      <vt:lpstr>3d_adv_pc 的四种点云攻击算法研究</vt:lpstr>
      <vt:lpstr>硕士期间就读情况</vt:lpstr>
      <vt:lpstr>硕士期间就读情况</vt:lpstr>
      <vt:lpstr>硕士期间就读情况</vt:lpstr>
      <vt:lpstr>PowerPoint 演示文稿</vt:lpstr>
      <vt:lpstr>总结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luogyu</dc:creator>
  <cp:lastModifiedBy>luogyu</cp:lastModifiedBy>
  <cp:revision>10</cp:revision>
  <dcterms:created xsi:type="dcterms:W3CDTF">2023-04-10T10:17:32Z</dcterms:created>
  <dcterms:modified xsi:type="dcterms:W3CDTF">2023-04-26T02:17:07Z</dcterms:modified>
</cp:coreProperties>
</file>